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embeddedFontLst>
    <p:embeddedFont>
      <p:font typeface="Old Standard TT"/>
      <p:regular r:id="rId47"/>
      <p:bold r:id="rId48"/>
      <p: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OldStandardTT-bold.fntdata"/><Relationship Id="rId47" Type="http://schemas.openxmlformats.org/officeDocument/2006/relationships/font" Target="fonts/OldStandardTT-regular.fntdata"/><Relationship Id="rId49" Type="http://schemas.openxmlformats.org/officeDocument/2006/relationships/font" Target="fonts/OldStandardTT-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ba13fe9bc3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ba13fe9bc3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68dc793a1e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68dc793a1e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68dc793a1e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68dc793a1e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68dc793a1e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68dc793a1e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ba13fe9bc3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ba13fe9bc3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ba13fe9bc3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ba13fe9bc3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68dc793a1e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68dc793a1e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68dc793a1e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68dc793a1e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ba13fe9bc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ba13fe9bc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ba13fe9bc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ba13fe9bc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68dc793a1e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68dc793a1e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ba13fe9bc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ba13fe9bc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ba13fe9bc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ba13fe9bc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ba13fe9bc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ba13fe9bc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ba13fe9bc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ba13fe9bc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ba13fe9bc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ba13fe9bc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ba13fe9bc3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ba13fe9bc3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ba13fe9bc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ba13fe9bc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ba13fe9bc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ba13fe9bc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ba13fe9bc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ba13fe9bc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ba13fe9bc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ba13fe9bc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68dc793a1e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68dc793a1e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ba13fe9bc3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ba13fe9bc3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ba13fe9bc3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ba13fe9bc3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ba13fe9bc3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ba13fe9bc3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ba13fe9bc3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ba13fe9bc3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ba13fe9bc3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ba13fe9bc3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ba13fe9bc3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ba13fe9bc3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ba13fe9bc3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ba13fe9bc3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ba13fe9bc3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ba13fe9bc3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ba13fe9bc3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ba13fe9bc3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ba13fe9bc3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ba13fe9bc3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68dc793a1e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68dc793a1e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ba13fe9bc3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ba13fe9bc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ba13fe9bc3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ba13fe9bc3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68dc793a1e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68dc793a1e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ba13fe9bc3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ba13fe9bc3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68dc793a1e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68dc793a1e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68dc793a1e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68dc793a1e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68dc793a1e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68dc793a1e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www.privoxy.org/" TargetMode="Externa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sourceforge.net/projects/acrylic/" TargetMode="External"/><Relationship Id="rId4" Type="http://schemas.openxmlformats.org/officeDocument/2006/relationships/image" Target="../media/image2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2700" y="1893300"/>
            <a:ext cx="8118600" cy="1522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Acrylic dns and privoxy web proxy services installation and configuration.</a:t>
            </a:r>
            <a:endParaRPr/>
          </a:p>
        </p:txBody>
      </p:sp>
      <p:sp>
        <p:nvSpPr>
          <p:cNvPr id="60" name="Google Shape;60;p13"/>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Carlos Gerez</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Acrylic installation on a Windows server.</a:t>
            </a:r>
            <a:endParaRPr/>
          </a:p>
        </p:txBody>
      </p:sp>
      <p:sp>
        <p:nvSpPr>
          <p:cNvPr id="121" name="Google Shape;121;p22"/>
          <p:cNvSpPr txBox="1"/>
          <p:nvPr>
            <p:ph idx="1" type="body"/>
          </p:nvPr>
        </p:nvSpPr>
        <p:spPr>
          <a:xfrm>
            <a:off x="311700" y="1171600"/>
            <a:ext cx="26622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Go to the last line of the file and add under the AllowedAddressSection the ip address that you will allow to receive requests from, in this case the * means all the machines on that subnet.</a:t>
            </a:r>
            <a:endParaRPr/>
          </a:p>
        </p:txBody>
      </p:sp>
      <p:pic>
        <p:nvPicPr>
          <p:cNvPr id="122" name="Google Shape;122;p22"/>
          <p:cNvPicPr preferRelativeResize="0"/>
          <p:nvPr/>
        </p:nvPicPr>
        <p:blipFill>
          <a:blip r:embed="rId3">
            <a:alphaModFix/>
          </a:blip>
          <a:stretch>
            <a:fillRect/>
          </a:stretch>
        </p:blipFill>
        <p:spPr>
          <a:xfrm>
            <a:off x="3126300" y="1210625"/>
            <a:ext cx="5738748" cy="37804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Acrylic installation on a Windows server.</a:t>
            </a:r>
            <a:endParaRPr/>
          </a:p>
        </p:txBody>
      </p:sp>
      <p:sp>
        <p:nvSpPr>
          <p:cNvPr id="128" name="Google Shape;128;p23"/>
          <p:cNvSpPr txBox="1"/>
          <p:nvPr>
            <p:ph idx="1" type="body"/>
          </p:nvPr>
        </p:nvSpPr>
        <p:spPr>
          <a:xfrm>
            <a:off x="311700" y="1171600"/>
            <a:ext cx="25098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There are several other configurations lines in this file that is good to know. In the LocalIPv4BindingPort, the number 53 means that is the port used by this application. </a:t>
            </a:r>
            <a:endParaRPr/>
          </a:p>
        </p:txBody>
      </p:sp>
      <p:pic>
        <p:nvPicPr>
          <p:cNvPr id="129" name="Google Shape;129;p23"/>
          <p:cNvPicPr preferRelativeResize="0"/>
          <p:nvPr/>
        </p:nvPicPr>
        <p:blipFill>
          <a:blip r:embed="rId3">
            <a:alphaModFix/>
          </a:blip>
          <a:stretch>
            <a:fillRect/>
          </a:stretch>
        </p:blipFill>
        <p:spPr>
          <a:xfrm>
            <a:off x="2973900" y="1210625"/>
            <a:ext cx="6017700" cy="304704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Acrylic installation on a Windows server.</a:t>
            </a:r>
            <a:endParaRPr/>
          </a:p>
        </p:txBody>
      </p:sp>
      <p:sp>
        <p:nvSpPr>
          <p:cNvPr id="135" name="Google Shape;135;p24"/>
          <p:cNvSpPr txBox="1"/>
          <p:nvPr>
            <p:ph idx="1" type="body"/>
          </p:nvPr>
        </p:nvSpPr>
        <p:spPr>
          <a:xfrm>
            <a:off x="311700" y="1171600"/>
            <a:ext cx="25098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Primary protocol used in default is UDP. There are more allowed protocol listed in the file in the previous lines.</a:t>
            </a:r>
            <a:endParaRPr/>
          </a:p>
        </p:txBody>
      </p:sp>
      <p:pic>
        <p:nvPicPr>
          <p:cNvPr id="136" name="Google Shape;136;p24"/>
          <p:cNvPicPr preferRelativeResize="0"/>
          <p:nvPr/>
        </p:nvPicPr>
        <p:blipFill>
          <a:blip r:embed="rId3">
            <a:alphaModFix/>
          </a:blip>
          <a:stretch>
            <a:fillRect/>
          </a:stretch>
        </p:blipFill>
        <p:spPr>
          <a:xfrm>
            <a:off x="2973900" y="1210625"/>
            <a:ext cx="6017700" cy="298534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Acrylic installation on a Windows server.</a:t>
            </a:r>
            <a:endParaRPr/>
          </a:p>
        </p:txBody>
      </p:sp>
      <p:sp>
        <p:nvSpPr>
          <p:cNvPr id="142" name="Google Shape;142;p25"/>
          <p:cNvSpPr txBox="1"/>
          <p:nvPr>
            <p:ph idx="1" type="body"/>
          </p:nvPr>
        </p:nvSpPr>
        <p:spPr>
          <a:xfrm>
            <a:off x="311700" y="1171600"/>
            <a:ext cx="25098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Here is defined the primary server that resolve the addresses, and the primary server port. </a:t>
            </a:r>
            <a:endParaRPr/>
          </a:p>
        </p:txBody>
      </p:sp>
      <p:pic>
        <p:nvPicPr>
          <p:cNvPr id="143" name="Google Shape;143;p25"/>
          <p:cNvPicPr preferRelativeResize="0"/>
          <p:nvPr/>
        </p:nvPicPr>
        <p:blipFill rotWithShape="1">
          <a:blip r:embed="rId3">
            <a:alphaModFix/>
          </a:blip>
          <a:srcRect b="55227" l="0" r="25550" t="0"/>
          <a:stretch/>
        </p:blipFill>
        <p:spPr>
          <a:xfrm>
            <a:off x="3099825" y="1415775"/>
            <a:ext cx="5732475" cy="2908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Using the dns service from a computer in </a:t>
            </a:r>
            <a:r>
              <a:rPr lang="en"/>
              <a:t>the</a:t>
            </a:r>
            <a:r>
              <a:rPr lang="en"/>
              <a:t> intern zone.</a:t>
            </a:r>
            <a:endParaRPr/>
          </a:p>
        </p:txBody>
      </p:sp>
      <p:sp>
        <p:nvSpPr>
          <p:cNvPr id="149" name="Google Shape;149;p26"/>
          <p:cNvSpPr txBox="1"/>
          <p:nvPr>
            <p:ph idx="1" type="body"/>
          </p:nvPr>
        </p:nvSpPr>
        <p:spPr>
          <a:xfrm>
            <a:off x="311700" y="1791250"/>
            <a:ext cx="1874100" cy="2777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Here we change the dns on a machine to get their dns from the machine in the DMZ. </a:t>
            </a:r>
            <a:endParaRPr/>
          </a:p>
        </p:txBody>
      </p:sp>
      <p:pic>
        <p:nvPicPr>
          <p:cNvPr id="150" name="Google Shape;150;p26"/>
          <p:cNvPicPr preferRelativeResize="0"/>
          <p:nvPr/>
        </p:nvPicPr>
        <p:blipFill>
          <a:blip r:embed="rId3">
            <a:alphaModFix/>
          </a:blip>
          <a:stretch>
            <a:fillRect/>
          </a:stretch>
        </p:blipFill>
        <p:spPr>
          <a:xfrm>
            <a:off x="3077800" y="1058225"/>
            <a:ext cx="4229438" cy="3780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Testing the dns service resolution.</a:t>
            </a:r>
            <a:endParaRPr/>
          </a:p>
        </p:txBody>
      </p:sp>
      <p:sp>
        <p:nvSpPr>
          <p:cNvPr id="156" name="Google Shape;156;p27"/>
          <p:cNvSpPr txBox="1"/>
          <p:nvPr>
            <p:ph idx="1" type="body"/>
          </p:nvPr>
        </p:nvSpPr>
        <p:spPr>
          <a:xfrm>
            <a:off x="311700" y="1171600"/>
            <a:ext cx="1874100" cy="33972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1200"/>
              </a:spcAft>
              <a:buNone/>
            </a:pPr>
            <a:r>
              <a:rPr lang="en"/>
              <a:t>On a windows powershell we can use nslookup to resolve yahoo.com and receive the addresses of servers linked to that domain. In the top is the server that resolve those addresses on the DMZ.</a:t>
            </a:r>
            <a:endParaRPr/>
          </a:p>
        </p:txBody>
      </p:sp>
      <p:pic>
        <p:nvPicPr>
          <p:cNvPr id="157" name="Google Shape;157;p27"/>
          <p:cNvPicPr preferRelativeResize="0"/>
          <p:nvPr/>
        </p:nvPicPr>
        <p:blipFill>
          <a:blip r:embed="rId3">
            <a:alphaModFix/>
          </a:blip>
          <a:stretch>
            <a:fillRect/>
          </a:stretch>
        </p:blipFill>
        <p:spPr>
          <a:xfrm>
            <a:off x="2338200" y="1210625"/>
            <a:ext cx="6419850" cy="3162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8"/>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privoxy web proxy services installation and configuration.</a:t>
            </a:r>
            <a:endParaRPr/>
          </a:p>
        </p:txBody>
      </p:sp>
      <p:sp>
        <p:nvSpPr>
          <p:cNvPr id="163" name="Google Shape;163;p28"/>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Carlos Gerez</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Privoxy installation in a Windows server.</a:t>
            </a:r>
            <a:endParaRPr/>
          </a:p>
        </p:txBody>
      </p:sp>
      <p:sp>
        <p:nvSpPr>
          <p:cNvPr id="169" name="Google Shape;169;p29"/>
          <p:cNvSpPr txBox="1"/>
          <p:nvPr>
            <p:ph idx="1" type="body"/>
          </p:nvPr>
        </p:nvSpPr>
        <p:spPr>
          <a:xfrm>
            <a:off x="311700" y="1171600"/>
            <a:ext cx="22563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On a browser on the computer in that you want to install the service search for  </a:t>
            </a:r>
            <a:r>
              <a:rPr lang="en" u="sng">
                <a:solidFill>
                  <a:schemeClr val="hlink"/>
                </a:solidFill>
                <a:hlinkClick r:id="rId3"/>
              </a:rPr>
              <a:t>http://www.privoxy.org/</a:t>
            </a:r>
            <a:r>
              <a:rPr lang="en"/>
              <a:t> </a:t>
            </a:r>
            <a:endParaRPr/>
          </a:p>
          <a:p>
            <a:pPr indent="0" lvl="0" marL="0" rtl="0" algn="l">
              <a:spcBef>
                <a:spcPts val="1200"/>
              </a:spcBef>
              <a:spcAft>
                <a:spcPts val="1200"/>
              </a:spcAft>
              <a:buNone/>
            </a:pPr>
            <a:r>
              <a:rPr lang="en"/>
              <a:t>Select download from SourceForge.</a:t>
            </a:r>
            <a:endParaRPr/>
          </a:p>
        </p:txBody>
      </p:sp>
      <p:pic>
        <p:nvPicPr>
          <p:cNvPr id="170" name="Google Shape;170;p29"/>
          <p:cNvPicPr preferRelativeResize="0"/>
          <p:nvPr/>
        </p:nvPicPr>
        <p:blipFill>
          <a:blip r:embed="rId4">
            <a:alphaModFix/>
          </a:blip>
          <a:stretch>
            <a:fillRect/>
          </a:stretch>
        </p:blipFill>
        <p:spPr>
          <a:xfrm>
            <a:off x="2720400" y="1210625"/>
            <a:ext cx="6271199" cy="278085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Privoxy installation in a Windows server.</a:t>
            </a:r>
            <a:endParaRPr/>
          </a:p>
        </p:txBody>
      </p:sp>
      <p:sp>
        <p:nvSpPr>
          <p:cNvPr id="176" name="Google Shape;176;p30"/>
          <p:cNvSpPr txBox="1"/>
          <p:nvPr>
            <p:ph idx="1" type="body"/>
          </p:nvPr>
        </p:nvSpPr>
        <p:spPr>
          <a:xfrm>
            <a:off x="311700" y="1171600"/>
            <a:ext cx="21009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7" name="Google Shape;177;p30"/>
          <p:cNvPicPr preferRelativeResize="0"/>
          <p:nvPr/>
        </p:nvPicPr>
        <p:blipFill>
          <a:blip r:embed="rId3">
            <a:alphaModFix/>
          </a:blip>
          <a:stretch>
            <a:fillRect/>
          </a:stretch>
        </p:blipFill>
        <p:spPr>
          <a:xfrm>
            <a:off x="2565000" y="1210625"/>
            <a:ext cx="6013040" cy="37804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Privoxy installation in a Windows server.</a:t>
            </a:r>
            <a:endParaRPr/>
          </a:p>
        </p:txBody>
      </p:sp>
      <p:sp>
        <p:nvSpPr>
          <p:cNvPr id="183" name="Google Shape;183;p31"/>
          <p:cNvSpPr txBox="1"/>
          <p:nvPr>
            <p:ph idx="1" type="body"/>
          </p:nvPr>
        </p:nvSpPr>
        <p:spPr>
          <a:xfrm>
            <a:off x="311700" y="1171600"/>
            <a:ext cx="21009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4" name="Google Shape;184;p31"/>
          <p:cNvPicPr preferRelativeResize="0"/>
          <p:nvPr/>
        </p:nvPicPr>
        <p:blipFill>
          <a:blip r:embed="rId3">
            <a:alphaModFix/>
          </a:blip>
          <a:stretch>
            <a:fillRect/>
          </a:stretch>
        </p:blipFill>
        <p:spPr>
          <a:xfrm>
            <a:off x="2565000" y="1210625"/>
            <a:ext cx="6234708" cy="3780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Acrylic dns.</a:t>
            </a:r>
            <a:endParaRPr/>
          </a:p>
        </p:txBody>
      </p:sp>
      <p:sp>
        <p:nvSpPr>
          <p:cNvPr id="66" name="Google Shape;66;p14"/>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Carlos Gerez</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Privoxy installation in a Windows server.</a:t>
            </a:r>
            <a:endParaRPr/>
          </a:p>
        </p:txBody>
      </p:sp>
      <p:sp>
        <p:nvSpPr>
          <p:cNvPr id="190" name="Google Shape;190;p32"/>
          <p:cNvSpPr txBox="1"/>
          <p:nvPr>
            <p:ph idx="1" type="body"/>
          </p:nvPr>
        </p:nvSpPr>
        <p:spPr>
          <a:xfrm>
            <a:off x="311700" y="1171600"/>
            <a:ext cx="21009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1" name="Google Shape;191;p32"/>
          <p:cNvPicPr preferRelativeResize="0"/>
          <p:nvPr/>
        </p:nvPicPr>
        <p:blipFill>
          <a:blip r:embed="rId3">
            <a:alphaModFix/>
          </a:blip>
          <a:stretch>
            <a:fillRect/>
          </a:stretch>
        </p:blipFill>
        <p:spPr>
          <a:xfrm>
            <a:off x="2565000" y="1210625"/>
            <a:ext cx="6426600" cy="34182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Privoxy installation in a Windows server.</a:t>
            </a:r>
            <a:endParaRPr/>
          </a:p>
        </p:txBody>
      </p:sp>
      <p:sp>
        <p:nvSpPr>
          <p:cNvPr id="197" name="Google Shape;197;p33"/>
          <p:cNvSpPr txBox="1"/>
          <p:nvPr>
            <p:ph idx="1" type="body"/>
          </p:nvPr>
        </p:nvSpPr>
        <p:spPr>
          <a:xfrm>
            <a:off x="311700" y="1171600"/>
            <a:ext cx="21009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8" name="Google Shape;198;p33"/>
          <p:cNvPicPr preferRelativeResize="0"/>
          <p:nvPr/>
        </p:nvPicPr>
        <p:blipFill>
          <a:blip r:embed="rId3">
            <a:alphaModFix/>
          </a:blip>
          <a:stretch>
            <a:fillRect/>
          </a:stretch>
        </p:blipFill>
        <p:spPr>
          <a:xfrm>
            <a:off x="2565000" y="1210625"/>
            <a:ext cx="4162425" cy="2800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Privoxy installation in a Windows server.</a:t>
            </a:r>
            <a:endParaRPr/>
          </a:p>
        </p:txBody>
      </p:sp>
      <p:sp>
        <p:nvSpPr>
          <p:cNvPr id="204" name="Google Shape;204;p34"/>
          <p:cNvSpPr txBox="1"/>
          <p:nvPr>
            <p:ph idx="1" type="body"/>
          </p:nvPr>
        </p:nvSpPr>
        <p:spPr>
          <a:xfrm>
            <a:off x="311700" y="1171600"/>
            <a:ext cx="21009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5" name="Google Shape;205;p34"/>
          <p:cNvPicPr preferRelativeResize="0"/>
          <p:nvPr/>
        </p:nvPicPr>
        <p:blipFill>
          <a:blip r:embed="rId3">
            <a:alphaModFix/>
          </a:blip>
          <a:stretch>
            <a:fillRect/>
          </a:stretch>
        </p:blipFill>
        <p:spPr>
          <a:xfrm>
            <a:off x="2565000" y="1210625"/>
            <a:ext cx="4191000" cy="2914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Privoxy configuration in a Windows server.</a:t>
            </a:r>
            <a:endParaRPr/>
          </a:p>
        </p:txBody>
      </p:sp>
      <p:sp>
        <p:nvSpPr>
          <p:cNvPr id="211" name="Google Shape;211;p35"/>
          <p:cNvSpPr txBox="1"/>
          <p:nvPr>
            <p:ph idx="1" type="body"/>
          </p:nvPr>
        </p:nvSpPr>
        <p:spPr>
          <a:xfrm>
            <a:off x="311700" y="1171600"/>
            <a:ext cx="21009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2" name="Google Shape;212;p35"/>
          <p:cNvPicPr preferRelativeResize="0"/>
          <p:nvPr/>
        </p:nvPicPr>
        <p:blipFill>
          <a:blip r:embed="rId3">
            <a:alphaModFix/>
          </a:blip>
          <a:stretch>
            <a:fillRect/>
          </a:stretch>
        </p:blipFill>
        <p:spPr>
          <a:xfrm>
            <a:off x="2565000" y="1210625"/>
            <a:ext cx="6426599" cy="373977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Privoxy configuration in a Windows server.</a:t>
            </a:r>
            <a:endParaRPr/>
          </a:p>
        </p:txBody>
      </p:sp>
      <p:sp>
        <p:nvSpPr>
          <p:cNvPr id="218" name="Google Shape;218;p36"/>
          <p:cNvSpPr txBox="1"/>
          <p:nvPr>
            <p:ph idx="1" type="body"/>
          </p:nvPr>
        </p:nvSpPr>
        <p:spPr>
          <a:xfrm>
            <a:off x="311700" y="1171600"/>
            <a:ext cx="21009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Upon open the app one can look in the web page the configuration options.</a:t>
            </a:r>
            <a:endParaRPr/>
          </a:p>
        </p:txBody>
      </p:sp>
      <p:pic>
        <p:nvPicPr>
          <p:cNvPr id="219" name="Google Shape;219;p36"/>
          <p:cNvPicPr preferRelativeResize="0"/>
          <p:nvPr/>
        </p:nvPicPr>
        <p:blipFill>
          <a:blip r:embed="rId3">
            <a:alphaModFix/>
          </a:blip>
          <a:stretch>
            <a:fillRect/>
          </a:stretch>
        </p:blipFill>
        <p:spPr>
          <a:xfrm>
            <a:off x="2565000" y="1210625"/>
            <a:ext cx="6426599" cy="255303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Privoxy configuration in a Windows server.</a:t>
            </a:r>
            <a:endParaRPr/>
          </a:p>
        </p:txBody>
      </p:sp>
      <p:sp>
        <p:nvSpPr>
          <p:cNvPr id="225" name="Google Shape;225;p37"/>
          <p:cNvSpPr txBox="1"/>
          <p:nvPr>
            <p:ph idx="1" type="body"/>
          </p:nvPr>
        </p:nvSpPr>
        <p:spPr>
          <a:xfrm>
            <a:off x="311700" y="1171600"/>
            <a:ext cx="19077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 more simple option is to open the main configuration file with administrative privileges, and edit the </a:t>
            </a:r>
            <a:r>
              <a:rPr lang="en"/>
              <a:t>necessary</a:t>
            </a:r>
            <a:r>
              <a:rPr lang="en"/>
              <a:t> configurations.</a:t>
            </a:r>
            <a:endParaRPr/>
          </a:p>
        </p:txBody>
      </p:sp>
      <p:pic>
        <p:nvPicPr>
          <p:cNvPr id="226" name="Google Shape;226;p37"/>
          <p:cNvPicPr preferRelativeResize="0"/>
          <p:nvPr/>
        </p:nvPicPr>
        <p:blipFill>
          <a:blip r:embed="rId3">
            <a:alphaModFix/>
          </a:blip>
          <a:stretch>
            <a:fillRect/>
          </a:stretch>
        </p:blipFill>
        <p:spPr>
          <a:xfrm>
            <a:off x="2371800" y="1210625"/>
            <a:ext cx="3884525" cy="37804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Privoxy configuration in a Windows server.</a:t>
            </a:r>
            <a:endParaRPr/>
          </a:p>
        </p:txBody>
      </p:sp>
      <p:sp>
        <p:nvSpPr>
          <p:cNvPr id="232" name="Google Shape;232;p38"/>
          <p:cNvSpPr txBox="1"/>
          <p:nvPr>
            <p:ph idx="1" type="body"/>
          </p:nvPr>
        </p:nvSpPr>
        <p:spPr>
          <a:xfrm>
            <a:off x="311700" y="1171600"/>
            <a:ext cx="2100900" cy="33972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lang="en"/>
              <a:t>This is the only change </a:t>
            </a:r>
            <a:r>
              <a:rPr lang="en"/>
              <a:t>necessary</a:t>
            </a:r>
            <a:r>
              <a:rPr lang="en"/>
              <a:t> to provide web services with privoxy. In the uncommented line listen-address add the address of the computer were the service run, and the listening port used for privoxy (8118)</a:t>
            </a:r>
            <a:endParaRPr/>
          </a:p>
        </p:txBody>
      </p:sp>
      <p:pic>
        <p:nvPicPr>
          <p:cNvPr id="233" name="Google Shape;233;p38"/>
          <p:cNvPicPr preferRelativeResize="0"/>
          <p:nvPr/>
        </p:nvPicPr>
        <p:blipFill>
          <a:blip r:embed="rId3">
            <a:alphaModFix/>
          </a:blip>
          <a:stretch>
            <a:fillRect/>
          </a:stretch>
        </p:blipFill>
        <p:spPr>
          <a:xfrm>
            <a:off x="2565000" y="1210625"/>
            <a:ext cx="6426599" cy="36410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Privoxy configuration in a Windows computer.</a:t>
            </a:r>
            <a:endParaRPr/>
          </a:p>
        </p:txBody>
      </p:sp>
      <p:sp>
        <p:nvSpPr>
          <p:cNvPr id="239" name="Google Shape;239;p39"/>
          <p:cNvSpPr txBox="1"/>
          <p:nvPr>
            <p:ph idx="1" type="body"/>
          </p:nvPr>
        </p:nvSpPr>
        <p:spPr>
          <a:xfrm>
            <a:off x="311700" y="1171600"/>
            <a:ext cx="21009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On settings go to proxy and change use a proxy server to on and add the address and listening port. </a:t>
            </a:r>
            <a:endParaRPr/>
          </a:p>
        </p:txBody>
      </p:sp>
      <p:pic>
        <p:nvPicPr>
          <p:cNvPr id="240" name="Google Shape;240;p39"/>
          <p:cNvPicPr preferRelativeResize="0"/>
          <p:nvPr/>
        </p:nvPicPr>
        <p:blipFill>
          <a:blip r:embed="rId3">
            <a:alphaModFix/>
          </a:blip>
          <a:stretch>
            <a:fillRect/>
          </a:stretch>
        </p:blipFill>
        <p:spPr>
          <a:xfrm>
            <a:off x="2565000" y="1210625"/>
            <a:ext cx="4944110" cy="37804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Privoxy configuration in a Windows server.</a:t>
            </a:r>
            <a:endParaRPr/>
          </a:p>
        </p:txBody>
      </p:sp>
      <p:sp>
        <p:nvSpPr>
          <p:cNvPr id="246" name="Google Shape;246;p40"/>
          <p:cNvSpPr txBox="1"/>
          <p:nvPr>
            <p:ph idx="1" type="body"/>
          </p:nvPr>
        </p:nvSpPr>
        <p:spPr>
          <a:xfrm>
            <a:off x="311700" y="1171600"/>
            <a:ext cx="2100900" cy="3397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a:t>You must allow the service to receive request by creating a new rule in windows defender with advance security in windows. Create the rule to give access to privoxy by adding the path to the executable in your computer by browsing to it. </a:t>
            </a:r>
            <a:endParaRPr/>
          </a:p>
        </p:txBody>
      </p:sp>
      <p:pic>
        <p:nvPicPr>
          <p:cNvPr id="247" name="Google Shape;247;p40"/>
          <p:cNvPicPr preferRelativeResize="0"/>
          <p:nvPr/>
        </p:nvPicPr>
        <p:blipFill>
          <a:blip r:embed="rId3">
            <a:alphaModFix/>
          </a:blip>
          <a:stretch>
            <a:fillRect/>
          </a:stretch>
        </p:blipFill>
        <p:spPr>
          <a:xfrm>
            <a:off x="2565000" y="1210625"/>
            <a:ext cx="4940393" cy="37804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53" name="Google Shape;253;p41"/>
          <p:cNvSpPr txBox="1"/>
          <p:nvPr>
            <p:ph idx="1" type="body"/>
          </p:nvPr>
        </p:nvSpPr>
        <p:spPr>
          <a:xfrm>
            <a:off x="311700" y="1171600"/>
            <a:ext cx="21009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a:t>
            </a:r>
            <a:r>
              <a:rPr lang="en"/>
              <a:t>protocols</a:t>
            </a:r>
            <a:r>
              <a:rPr lang="en"/>
              <a:t> of the rule must be TCP and the port 8118. If you are not sure of this settings can edit the rule and change the configuration of the rule to </a:t>
            </a:r>
            <a:r>
              <a:rPr lang="en"/>
              <a:t>match</a:t>
            </a:r>
            <a:r>
              <a:rPr lang="en"/>
              <a:t> this.</a:t>
            </a:r>
            <a:endParaRPr/>
          </a:p>
        </p:txBody>
      </p:sp>
      <p:pic>
        <p:nvPicPr>
          <p:cNvPr id="254" name="Google Shape;254;p41"/>
          <p:cNvPicPr preferRelativeResize="0"/>
          <p:nvPr/>
        </p:nvPicPr>
        <p:blipFill>
          <a:blip r:embed="rId3">
            <a:alphaModFix/>
          </a:blip>
          <a:stretch>
            <a:fillRect/>
          </a:stretch>
        </p:blipFill>
        <p:spPr>
          <a:xfrm>
            <a:off x="2565000" y="1210625"/>
            <a:ext cx="6006972" cy="3780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Acrylic installation on a Windows server.</a:t>
            </a:r>
            <a:endParaRPr/>
          </a:p>
        </p:txBody>
      </p:sp>
      <p:sp>
        <p:nvSpPr>
          <p:cNvPr id="72" name="Google Shape;72;p15"/>
          <p:cNvSpPr txBox="1"/>
          <p:nvPr>
            <p:ph idx="1" type="body"/>
          </p:nvPr>
        </p:nvSpPr>
        <p:spPr>
          <a:xfrm>
            <a:off x="311700" y="1171600"/>
            <a:ext cx="25098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 your browser to go to: </a:t>
            </a:r>
            <a:r>
              <a:rPr lang="en" u="sng">
                <a:solidFill>
                  <a:schemeClr val="hlink"/>
                </a:solidFill>
                <a:hlinkClick r:id="rId3"/>
              </a:rPr>
              <a:t>https://sourceforge.net/projects/acrylic/</a:t>
            </a:r>
            <a:endParaRPr/>
          </a:p>
          <a:p>
            <a:pPr indent="0" lvl="0" marL="0" rtl="0" algn="l">
              <a:spcBef>
                <a:spcPts val="1200"/>
              </a:spcBef>
              <a:spcAft>
                <a:spcPts val="1200"/>
              </a:spcAft>
              <a:buNone/>
            </a:pPr>
            <a:r>
              <a:rPr lang="en"/>
              <a:t>This is the download page for Acrylic. </a:t>
            </a:r>
            <a:endParaRPr/>
          </a:p>
        </p:txBody>
      </p:sp>
      <p:pic>
        <p:nvPicPr>
          <p:cNvPr id="73" name="Google Shape;73;p15"/>
          <p:cNvPicPr preferRelativeResize="0"/>
          <p:nvPr/>
        </p:nvPicPr>
        <p:blipFill>
          <a:blip r:embed="rId4">
            <a:alphaModFix/>
          </a:blip>
          <a:stretch>
            <a:fillRect/>
          </a:stretch>
        </p:blipFill>
        <p:spPr>
          <a:xfrm>
            <a:off x="2973900" y="1210625"/>
            <a:ext cx="6017700" cy="289870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Privoxy configuration in a Alma Linux server.</a:t>
            </a:r>
            <a:endParaRPr/>
          </a:p>
        </p:txBody>
      </p:sp>
      <p:sp>
        <p:nvSpPr>
          <p:cNvPr id="260" name="Google Shape;260;p42"/>
          <p:cNvSpPr txBox="1"/>
          <p:nvPr>
            <p:ph idx="1" type="body"/>
          </p:nvPr>
        </p:nvSpPr>
        <p:spPr>
          <a:xfrm>
            <a:off x="311700" y="1171600"/>
            <a:ext cx="2100900" cy="3397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t>Go to settings, and on network proxy change to the address that host privoxy and the listening port. Upon change this stop and start the service network to be sure the changes are updated. </a:t>
            </a:r>
            <a:endParaRPr/>
          </a:p>
        </p:txBody>
      </p:sp>
      <p:pic>
        <p:nvPicPr>
          <p:cNvPr id="261" name="Google Shape;261;p42"/>
          <p:cNvPicPr preferRelativeResize="0"/>
          <p:nvPr/>
        </p:nvPicPr>
        <p:blipFill>
          <a:blip r:embed="rId3">
            <a:alphaModFix/>
          </a:blip>
          <a:stretch>
            <a:fillRect/>
          </a:stretch>
        </p:blipFill>
        <p:spPr>
          <a:xfrm>
            <a:off x="2565000" y="1210625"/>
            <a:ext cx="6426600" cy="292157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Testing the service.</a:t>
            </a:r>
            <a:endParaRPr/>
          </a:p>
        </p:txBody>
      </p:sp>
      <p:sp>
        <p:nvSpPr>
          <p:cNvPr id="267" name="Google Shape;267;p43"/>
          <p:cNvSpPr txBox="1"/>
          <p:nvPr>
            <p:ph idx="1" type="body"/>
          </p:nvPr>
        </p:nvSpPr>
        <p:spPr>
          <a:xfrm>
            <a:off x="311700" y="1171600"/>
            <a:ext cx="21009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service shows problems between zones. In the Palo Alto monitor we can see many deny request. We must create a rule to allow those request to go trough. </a:t>
            </a:r>
            <a:endParaRPr/>
          </a:p>
        </p:txBody>
      </p:sp>
      <p:pic>
        <p:nvPicPr>
          <p:cNvPr id="268" name="Google Shape;268;p43"/>
          <p:cNvPicPr preferRelativeResize="0"/>
          <p:nvPr/>
        </p:nvPicPr>
        <p:blipFill>
          <a:blip r:embed="rId3">
            <a:alphaModFix/>
          </a:blip>
          <a:stretch>
            <a:fillRect/>
          </a:stretch>
        </p:blipFill>
        <p:spPr>
          <a:xfrm>
            <a:off x="2565000" y="1210625"/>
            <a:ext cx="6426600" cy="191267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Creating a rule to allow privoxy on the Palo Alto firewall.</a:t>
            </a:r>
            <a:endParaRPr/>
          </a:p>
        </p:txBody>
      </p:sp>
      <p:sp>
        <p:nvSpPr>
          <p:cNvPr id="274" name="Google Shape;274;p44"/>
          <p:cNvSpPr txBox="1"/>
          <p:nvPr>
            <p:ph idx="1" type="body"/>
          </p:nvPr>
        </p:nvSpPr>
        <p:spPr>
          <a:xfrm>
            <a:off x="311700" y="1522325"/>
            <a:ext cx="2100900" cy="3046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t> A new rule with source in intern and destination to DMZ will provide access to privoxy.Open on Palo Alto the policy tab and </a:t>
            </a:r>
            <a:r>
              <a:rPr lang="en"/>
              <a:t>create</a:t>
            </a:r>
            <a:r>
              <a:rPr lang="en"/>
              <a:t> a new policy.</a:t>
            </a:r>
            <a:endParaRPr/>
          </a:p>
        </p:txBody>
      </p:sp>
      <p:pic>
        <p:nvPicPr>
          <p:cNvPr id="275" name="Google Shape;275;p44"/>
          <p:cNvPicPr preferRelativeResize="0"/>
          <p:nvPr/>
        </p:nvPicPr>
        <p:blipFill>
          <a:blip r:embed="rId3">
            <a:alphaModFix/>
          </a:blip>
          <a:stretch>
            <a:fillRect/>
          </a:stretch>
        </p:blipFill>
        <p:spPr>
          <a:xfrm>
            <a:off x="2565000" y="1210625"/>
            <a:ext cx="6426599" cy="210266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Creating a rule to allow privoxy on the Palo Alto firewall.</a:t>
            </a:r>
            <a:endParaRPr/>
          </a:p>
        </p:txBody>
      </p:sp>
      <p:sp>
        <p:nvSpPr>
          <p:cNvPr id="281" name="Google Shape;281;p45"/>
          <p:cNvSpPr txBox="1"/>
          <p:nvPr>
            <p:ph idx="1" type="body"/>
          </p:nvPr>
        </p:nvSpPr>
        <p:spPr>
          <a:xfrm>
            <a:off x="311700" y="1488700"/>
            <a:ext cx="2100900" cy="3080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 the service tab create a new service call privoxy, that will use TCP and port 8118.</a:t>
            </a:r>
            <a:endParaRPr/>
          </a:p>
        </p:txBody>
      </p:sp>
      <p:pic>
        <p:nvPicPr>
          <p:cNvPr id="282" name="Google Shape;282;p45"/>
          <p:cNvPicPr preferRelativeResize="0"/>
          <p:nvPr/>
        </p:nvPicPr>
        <p:blipFill>
          <a:blip r:embed="rId3">
            <a:alphaModFix/>
          </a:blip>
          <a:stretch>
            <a:fillRect/>
          </a:stretch>
        </p:blipFill>
        <p:spPr>
          <a:xfrm>
            <a:off x="2565000" y="1210625"/>
            <a:ext cx="6426603" cy="232253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Creating a rule to allow privoxy on the Palo Alto firewall.</a:t>
            </a:r>
            <a:endParaRPr/>
          </a:p>
        </p:txBody>
      </p:sp>
      <p:sp>
        <p:nvSpPr>
          <p:cNvPr id="288" name="Google Shape;288;p46"/>
          <p:cNvSpPr txBox="1"/>
          <p:nvPr>
            <p:ph idx="1" type="body"/>
          </p:nvPr>
        </p:nvSpPr>
        <p:spPr>
          <a:xfrm>
            <a:off x="311700" y="2085425"/>
            <a:ext cx="2100900" cy="2483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a:t>After the configuration changes if you look into objects you could see the new privoxy service object configuration.</a:t>
            </a:r>
            <a:endParaRPr/>
          </a:p>
        </p:txBody>
      </p:sp>
      <p:pic>
        <p:nvPicPr>
          <p:cNvPr id="289" name="Google Shape;289;p46"/>
          <p:cNvPicPr preferRelativeResize="0"/>
          <p:nvPr/>
        </p:nvPicPr>
        <p:blipFill>
          <a:blip r:embed="rId3">
            <a:alphaModFix/>
          </a:blip>
          <a:stretch>
            <a:fillRect/>
          </a:stretch>
        </p:blipFill>
        <p:spPr>
          <a:xfrm>
            <a:off x="2454675" y="1700378"/>
            <a:ext cx="6512851" cy="12652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Creating a rule to allow privoxy on the Palo Alto firewall.</a:t>
            </a:r>
            <a:endParaRPr/>
          </a:p>
        </p:txBody>
      </p:sp>
      <p:sp>
        <p:nvSpPr>
          <p:cNvPr id="295" name="Google Shape;295;p47"/>
          <p:cNvSpPr txBox="1"/>
          <p:nvPr>
            <p:ph idx="1" type="body"/>
          </p:nvPr>
        </p:nvSpPr>
        <p:spPr>
          <a:xfrm>
            <a:off x="311700" y="1724025"/>
            <a:ext cx="2100900" cy="2844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When trying again the web server, </a:t>
            </a:r>
            <a:r>
              <a:rPr lang="en"/>
              <a:t>communications</a:t>
            </a:r>
            <a:r>
              <a:rPr lang="en"/>
              <a:t> were deny but because another service is </a:t>
            </a:r>
            <a:r>
              <a:rPr lang="en"/>
              <a:t>required, http-proxy. </a:t>
            </a:r>
            <a:endParaRPr/>
          </a:p>
        </p:txBody>
      </p:sp>
      <p:pic>
        <p:nvPicPr>
          <p:cNvPr id="296" name="Google Shape;296;p47"/>
          <p:cNvPicPr preferRelativeResize="0"/>
          <p:nvPr/>
        </p:nvPicPr>
        <p:blipFill>
          <a:blip r:embed="rId3">
            <a:alphaModFix/>
          </a:blip>
          <a:stretch>
            <a:fillRect/>
          </a:stretch>
        </p:blipFill>
        <p:spPr>
          <a:xfrm>
            <a:off x="2565000" y="1210625"/>
            <a:ext cx="6426603" cy="2116684"/>
          </a:xfrm>
          <a:prstGeom prst="rect">
            <a:avLst/>
          </a:prstGeom>
          <a:noFill/>
          <a:ln>
            <a:noFill/>
          </a:ln>
        </p:spPr>
      </p:pic>
      <p:cxnSp>
        <p:nvCxnSpPr>
          <p:cNvPr id="297" name="Google Shape;297;p47"/>
          <p:cNvCxnSpPr/>
          <p:nvPr/>
        </p:nvCxnSpPr>
        <p:spPr>
          <a:xfrm flipH="1">
            <a:off x="7203200" y="1589550"/>
            <a:ext cx="134400" cy="378300"/>
          </a:xfrm>
          <a:prstGeom prst="straightConnector1">
            <a:avLst/>
          </a:prstGeom>
          <a:noFill/>
          <a:ln cap="flat" cmpd="sng" w="9525">
            <a:solidFill>
              <a:srgbClr val="980000"/>
            </a:solidFill>
            <a:prstDash val="solid"/>
            <a:round/>
            <a:headEnd len="med" w="med" type="none"/>
            <a:tailEnd len="med" w="med" type="triangle"/>
          </a:ln>
        </p:spPr>
      </p:cxnSp>
      <p:cxnSp>
        <p:nvCxnSpPr>
          <p:cNvPr id="298" name="Google Shape;298;p47"/>
          <p:cNvCxnSpPr/>
          <p:nvPr/>
        </p:nvCxnSpPr>
        <p:spPr>
          <a:xfrm flipH="1">
            <a:off x="3530500" y="1648375"/>
            <a:ext cx="184800" cy="260700"/>
          </a:xfrm>
          <a:prstGeom prst="straightConnector1">
            <a:avLst/>
          </a:prstGeom>
          <a:noFill/>
          <a:ln cap="flat" cmpd="sng" w="9525">
            <a:solidFill>
              <a:srgbClr val="980000"/>
            </a:solidFill>
            <a:prstDash val="solid"/>
            <a:round/>
            <a:headEnd len="med" w="med" type="none"/>
            <a:tailEnd len="med" w="med" type="triangl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Creating a rule to allow privoxy on the Palo Alto firewall.</a:t>
            </a:r>
            <a:endParaRPr/>
          </a:p>
        </p:txBody>
      </p:sp>
      <p:sp>
        <p:nvSpPr>
          <p:cNvPr id="304" name="Google Shape;304;p48"/>
          <p:cNvSpPr txBox="1"/>
          <p:nvPr>
            <p:ph idx="1" type="body"/>
          </p:nvPr>
        </p:nvSpPr>
        <p:spPr>
          <a:xfrm>
            <a:off x="311700" y="1749250"/>
            <a:ext cx="2100900" cy="2819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If you allow the service maybe it can allow the privoxy service to work. In the policy rule for privoxy add the service </a:t>
            </a:r>
            <a:r>
              <a:rPr lang="en"/>
              <a:t>required</a:t>
            </a:r>
            <a:r>
              <a:rPr lang="en"/>
              <a:t>.</a:t>
            </a:r>
            <a:endParaRPr/>
          </a:p>
        </p:txBody>
      </p:sp>
      <p:pic>
        <p:nvPicPr>
          <p:cNvPr id="305" name="Google Shape;305;p48"/>
          <p:cNvPicPr preferRelativeResize="0"/>
          <p:nvPr/>
        </p:nvPicPr>
        <p:blipFill>
          <a:blip r:embed="rId3">
            <a:alphaModFix/>
          </a:blip>
          <a:stretch>
            <a:fillRect/>
          </a:stretch>
        </p:blipFill>
        <p:spPr>
          <a:xfrm>
            <a:off x="2565000" y="1210625"/>
            <a:ext cx="6426598" cy="267651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Creating a rule to allow privoxy on the Palo Alto firewall.</a:t>
            </a:r>
            <a:endParaRPr/>
          </a:p>
        </p:txBody>
      </p:sp>
      <p:sp>
        <p:nvSpPr>
          <p:cNvPr id="311" name="Google Shape;311;p49"/>
          <p:cNvSpPr txBox="1"/>
          <p:nvPr>
            <p:ph idx="1" type="body"/>
          </p:nvPr>
        </p:nvSpPr>
        <p:spPr>
          <a:xfrm>
            <a:off x="311700" y="1808075"/>
            <a:ext cx="2100900" cy="2760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t>After commit the changes and try again another services were asked until we reached to add 4 services, and still a new one was </a:t>
            </a:r>
            <a:r>
              <a:rPr lang="en"/>
              <a:t>required</a:t>
            </a:r>
            <a:r>
              <a:rPr lang="en"/>
              <a:t>.</a:t>
            </a:r>
            <a:endParaRPr/>
          </a:p>
        </p:txBody>
      </p:sp>
      <p:pic>
        <p:nvPicPr>
          <p:cNvPr id="312" name="Google Shape;312;p49"/>
          <p:cNvPicPr preferRelativeResize="0"/>
          <p:nvPr/>
        </p:nvPicPr>
        <p:blipFill>
          <a:blip r:embed="rId3">
            <a:alphaModFix/>
          </a:blip>
          <a:stretch>
            <a:fillRect/>
          </a:stretch>
        </p:blipFill>
        <p:spPr>
          <a:xfrm>
            <a:off x="2565000" y="1210625"/>
            <a:ext cx="5829641" cy="37804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Creating a rule to allow privoxy on the Palo Alto firewall.</a:t>
            </a:r>
            <a:endParaRPr/>
          </a:p>
        </p:txBody>
      </p:sp>
      <p:sp>
        <p:nvSpPr>
          <p:cNvPr id="318" name="Google Shape;318;p50"/>
          <p:cNvSpPr txBox="1"/>
          <p:nvPr>
            <p:ph idx="1" type="body"/>
          </p:nvPr>
        </p:nvSpPr>
        <p:spPr>
          <a:xfrm>
            <a:off x="311700" y="1589550"/>
            <a:ext cx="2100900" cy="29793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1200"/>
              </a:spcAft>
              <a:buNone/>
            </a:pPr>
            <a:r>
              <a:rPr lang="en"/>
              <a:t>Don't do what was showing before. Instead is more useful to use the “any” option in the </a:t>
            </a:r>
            <a:r>
              <a:rPr lang="en"/>
              <a:t>Application</a:t>
            </a:r>
            <a:r>
              <a:rPr lang="en"/>
              <a:t> tab of the policy rule. That will allow all necessary protocoles. That change give access to the web service.</a:t>
            </a:r>
            <a:endParaRPr/>
          </a:p>
        </p:txBody>
      </p:sp>
      <p:pic>
        <p:nvPicPr>
          <p:cNvPr id="319" name="Google Shape;319;p50"/>
          <p:cNvPicPr preferRelativeResize="0"/>
          <p:nvPr/>
        </p:nvPicPr>
        <p:blipFill>
          <a:blip r:embed="rId3">
            <a:alphaModFix/>
          </a:blip>
          <a:stretch>
            <a:fillRect/>
          </a:stretch>
        </p:blipFill>
        <p:spPr>
          <a:xfrm>
            <a:off x="2565000" y="1210625"/>
            <a:ext cx="6426600" cy="24017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Creating a rule to allow privoxy on the Palo Alto firewall.</a:t>
            </a:r>
            <a:endParaRPr/>
          </a:p>
        </p:txBody>
      </p:sp>
      <p:sp>
        <p:nvSpPr>
          <p:cNvPr id="325" name="Google Shape;325;p51"/>
          <p:cNvSpPr txBox="1"/>
          <p:nvPr>
            <p:ph idx="1" type="body"/>
          </p:nvPr>
        </p:nvSpPr>
        <p:spPr>
          <a:xfrm>
            <a:off x="311700" y="1623175"/>
            <a:ext cx="2100900" cy="29457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n"/>
              <a:t>The same problem needs solution for the secure zone. Adding the </a:t>
            </a:r>
            <a:r>
              <a:rPr lang="en"/>
              <a:t>interconnected</a:t>
            </a:r>
            <a:r>
              <a:rPr lang="en"/>
              <a:t> zone as a new source to the already working rule for privoxy solved </a:t>
            </a:r>
            <a:r>
              <a:rPr lang="en"/>
              <a:t>communications</a:t>
            </a:r>
            <a:r>
              <a:rPr lang="en"/>
              <a:t> between the secure and the dmz zone. </a:t>
            </a:r>
            <a:endParaRPr/>
          </a:p>
        </p:txBody>
      </p:sp>
      <p:pic>
        <p:nvPicPr>
          <p:cNvPr id="326" name="Google Shape;326;p51"/>
          <p:cNvPicPr preferRelativeResize="0"/>
          <p:nvPr/>
        </p:nvPicPr>
        <p:blipFill>
          <a:blip r:embed="rId3">
            <a:alphaModFix/>
          </a:blip>
          <a:stretch>
            <a:fillRect/>
          </a:stretch>
        </p:blipFill>
        <p:spPr>
          <a:xfrm>
            <a:off x="2565000" y="1210625"/>
            <a:ext cx="6426600" cy="219600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Acrylic installation on a Windows server.</a:t>
            </a:r>
            <a:endParaRPr/>
          </a:p>
        </p:txBody>
      </p:sp>
      <p:sp>
        <p:nvSpPr>
          <p:cNvPr id="79" name="Google Shape;79;p16"/>
          <p:cNvSpPr txBox="1"/>
          <p:nvPr>
            <p:ph idx="1" type="body"/>
          </p:nvPr>
        </p:nvSpPr>
        <p:spPr>
          <a:xfrm>
            <a:off x="311700" y="1171600"/>
            <a:ext cx="25098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After download open the installation file and follow the steps.</a:t>
            </a:r>
            <a:endParaRPr/>
          </a:p>
        </p:txBody>
      </p:sp>
      <p:pic>
        <p:nvPicPr>
          <p:cNvPr id="80" name="Google Shape;80;p16"/>
          <p:cNvPicPr preferRelativeResize="0"/>
          <p:nvPr/>
        </p:nvPicPr>
        <p:blipFill>
          <a:blip r:embed="rId3">
            <a:alphaModFix/>
          </a:blip>
          <a:stretch>
            <a:fillRect/>
          </a:stretch>
        </p:blipFill>
        <p:spPr>
          <a:xfrm>
            <a:off x="3615775" y="979963"/>
            <a:ext cx="4897583" cy="37804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Creating a rule to allow privoxy on the Palo Alto firewall.</a:t>
            </a:r>
            <a:endParaRPr/>
          </a:p>
        </p:txBody>
      </p:sp>
      <p:sp>
        <p:nvSpPr>
          <p:cNvPr id="332" name="Google Shape;332;p52"/>
          <p:cNvSpPr txBox="1"/>
          <p:nvPr>
            <p:ph idx="1" type="body"/>
          </p:nvPr>
        </p:nvSpPr>
        <p:spPr>
          <a:xfrm>
            <a:off x="311700" y="1976150"/>
            <a:ext cx="2100900" cy="2541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Now traffic to the secure and intern  zone is allowed for the privoxy services.</a:t>
            </a:r>
            <a:endParaRPr/>
          </a:p>
        </p:txBody>
      </p:sp>
      <p:pic>
        <p:nvPicPr>
          <p:cNvPr id="333" name="Google Shape;333;p52"/>
          <p:cNvPicPr preferRelativeResize="0"/>
          <p:nvPr/>
        </p:nvPicPr>
        <p:blipFill>
          <a:blip r:embed="rId3">
            <a:alphaModFix/>
          </a:blip>
          <a:stretch>
            <a:fillRect/>
          </a:stretch>
        </p:blipFill>
        <p:spPr>
          <a:xfrm>
            <a:off x="2488275" y="1778950"/>
            <a:ext cx="6588500" cy="20798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Working configuration from the intern zone</a:t>
            </a:r>
            <a:endParaRPr/>
          </a:p>
        </p:txBody>
      </p:sp>
      <p:sp>
        <p:nvSpPr>
          <p:cNvPr id="339" name="Google Shape;339;p53"/>
          <p:cNvSpPr txBox="1"/>
          <p:nvPr>
            <p:ph idx="1" type="body"/>
          </p:nvPr>
        </p:nvSpPr>
        <p:spPr>
          <a:xfrm>
            <a:off x="311700" y="1171600"/>
            <a:ext cx="21009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This is the proxy configuration on the Alma Linux machine in the intern zone, that now have web services provided by privoxy using port 8118 from the DMZ zone.</a:t>
            </a:r>
            <a:endParaRPr/>
          </a:p>
        </p:txBody>
      </p:sp>
      <p:pic>
        <p:nvPicPr>
          <p:cNvPr id="340" name="Google Shape;340;p53"/>
          <p:cNvPicPr preferRelativeResize="0"/>
          <p:nvPr/>
        </p:nvPicPr>
        <p:blipFill>
          <a:blip r:embed="rId3">
            <a:alphaModFix/>
          </a:blip>
          <a:stretch>
            <a:fillRect/>
          </a:stretch>
        </p:blipFill>
        <p:spPr>
          <a:xfrm>
            <a:off x="2565000" y="1210625"/>
            <a:ext cx="6426600" cy="292157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Acrylic installation on a Windows server.</a:t>
            </a:r>
            <a:endParaRPr/>
          </a:p>
        </p:txBody>
      </p:sp>
      <p:sp>
        <p:nvSpPr>
          <p:cNvPr id="86" name="Google Shape;86;p17"/>
          <p:cNvSpPr txBox="1"/>
          <p:nvPr>
            <p:ph idx="1" type="body"/>
          </p:nvPr>
        </p:nvSpPr>
        <p:spPr>
          <a:xfrm>
            <a:off x="311700" y="1171600"/>
            <a:ext cx="25098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Use all the default configurations presing next in each window until finish.</a:t>
            </a:r>
            <a:endParaRPr/>
          </a:p>
        </p:txBody>
      </p:sp>
      <p:pic>
        <p:nvPicPr>
          <p:cNvPr id="87" name="Google Shape;87;p17"/>
          <p:cNvPicPr preferRelativeResize="0"/>
          <p:nvPr/>
        </p:nvPicPr>
        <p:blipFill>
          <a:blip r:embed="rId3">
            <a:alphaModFix/>
          </a:blip>
          <a:stretch>
            <a:fillRect/>
          </a:stretch>
        </p:blipFill>
        <p:spPr>
          <a:xfrm>
            <a:off x="3590450" y="1058225"/>
            <a:ext cx="4905026" cy="3780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Acrylic installation on a Windows server.</a:t>
            </a:r>
            <a:endParaRPr/>
          </a:p>
        </p:txBody>
      </p:sp>
      <p:sp>
        <p:nvSpPr>
          <p:cNvPr id="93" name="Google Shape;93;p18"/>
          <p:cNvSpPr txBox="1"/>
          <p:nvPr>
            <p:ph idx="1" type="body"/>
          </p:nvPr>
        </p:nvSpPr>
        <p:spPr>
          <a:xfrm>
            <a:off x="311700" y="1171600"/>
            <a:ext cx="25098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Upon finishing you will have the app in your app list.</a:t>
            </a:r>
            <a:endParaRPr/>
          </a:p>
        </p:txBody>
      </p:sp>
      <p:pic>
        <p:nvPicPr>
          <p:cNvPr id="94" name="Google Shape;94;p18"/>
          <p:cNvPicPr preferRelativeResize="0"/>
          <p:nvPr/>
        </p:nvPicPr>
        <p:blipFill>
          <a:blip r:embed="rId3">
            <a:alphaModFix/>
          </a:blip>
          <a:stretch>
            <a:fillRect/>
          </a:stretch>
        </p:blipFill>
        <p:spPr>
          <a:xfrm>
            <a:off x="2973900" y="1210625"/>
            <a:ext cx="4809574" cy="3780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Acrylic installation on a Windows server.</a:t>
            </a:r>
            <a:endParaRPr/>
          </a:p>
        </p:txBody>
      </p:sp>
      <p:sp>
        <p:nvSpPr>
          <p:cNvPr id="100" name="Google Shape;100;p19"/>
          <p:cNvSpPr txBox="1"/>
          <p:nvPr>
            <p:ph idx="1" type="body"/>
          </p:nvPr>
        </p:nvSpPr>
        <p:spPr>
          <a:xfrm>
            <a:off x="311700" y="1171600"/>
            <a:ext cx="25098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new app on your list of apps on windows  is called Acrylic UI. Open the app.</a:t>
            </a:r>
            <a:endParaRPr/>
          </a:p>
        </p:txBody>
      </p:sp>
      <p:pic>
        <p:nvPicPr>
          <p:cNvPr id="101" name="Google Shape;101;p19"/>
          <p:cNvPicPr preferRelativeResize="0"/>
          <p:nvPr/>
        </p:nvPicPr>
        <p:blipFill>
          <a:blip r:embed="rId3">
            <a:alphaModFix/>
          </a:blip>
          <a:stretch>
            <a:fillRect/>
          </a:stretch>
        </p:blipFill>
        <p:spPr>
          <a:xfrm>
            <a:off x="2973900" y="1210625"/>
            <a:ext cx="6017699" cy="209238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Acrylic installation on a Windows server.</a:t>
            </a:r>
            <a:endParaRPr/>
          </a:p>
        </p:txBody>
      </p:sp>
      <p:sp>
        <p:nvSpPr>
          <p:cNvPr id="107" name="Google Shape;107;p20"/>
          <p:cNvSpPr txBox="1"/>
          <p:nvPr>
            <p:ph idx="1" type="body"/>
          </p:nvPr>
        </p:nvSpPr>
        <p:spPr>
          <a:xfrm>
            <a:off x="311700" y="1171600"/>
            <a:ext cx="25098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This page is the UI for acrylic. Select file, and open Acrylic Configuration to configure Acrylic on this computer.</a:t>
            </a:r>
            <a:endParaRPr/>
          </a:p>
        </p:txBody>
      </p:sp>
      <p:pic>
        <p:nvPicPr>
          <p:cNvPr id="108" name="Google Shape;108;p20"/>
          <p:cNvPicPr preferRelativeResize="0"/>
          <p:nvPr/>
        </p:nvPicPr>
        <p:blipFill>
          <a:blip r:embed="rId3">
            <a:alphaModFix/>
          </a:blip>
          <a:stretch>
            <a:fillRect/>
          </a:stretch>
        </p:blipFill>
        <p:spPr>
          <a:xfrm>
            <a:off x="2973900" y="1210625"/>
            <a:ext cx="6017700" cy="307055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Acrylic installation on a Windows server.</a:t>
            </a:r>
            <a:endParaRPr/>
          </a:p>
        </p:txBody>
      </p:sp>
      <p:sp>
        <p:nvSpPr>
          <p:cNvPr id="114" name="Google Shape;114;p21"/>
          <p:cNvSpPr txBox="1"/>
          <p:nvPr>
            <p:ph idx="1" type="body"/>
          </p:nvPr>
        </p:nvSpPr>
        <p:spPr>
          <a:xfrm>
            <a:off x="311700" y="1171600"/>
            <a:ext cx="26622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Go to the last line of the file and add under the AllowedAddressSection </a:t>
            </a:r>
            <a:r>
              <a:rPr lang="en"/>
              <a:t>the</a:t>
            </a:r>
            <a:r>
              <a:rPr lang="en"/>
              <a:t> ip address from your computer. All the lines that start with ; are </a:t>
            </a:r>
            <a:r>
              <a:rPr lang="en"/>
              <a:t>commented</a:t>
            </a:r>
            <a:r>
              <a:rPr lang="en"/>
              <a:t> lines and will not be used by the app.</a:t>
            </a:r>
            <a:endParaRPr/>
          </a:p>
        </p:txBody>
      </p:sp>
      <p:pic>
        <p:nvPicPr>
          <p:cNvPr id="115" name="Google Shape;115;p21"/>
          <p:cNvPicPr preferRelativeResize="0"/>
          <p:nvPr/>
        </p:nvPicPr>
        <p:blipFill>
          <a:blip r:embed="rId3">
            <a:alphaModFix/>
          </a:blip>
          <a:stretch>
            <a:fillRect/>
          </a:stretch>
        </p:blipFill>
        <p:spPr>
          <a:xfrm>
            <a:off x="2973900" y="1210625"/>
            <a:ext cx="6017700" cy="296771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